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  <p:sldMasterId id="2147483660" r:id="rId2"/>
  </p:sldMasterIdLst>
  <p:notesMasterIdLst>
    <p:notesMasterId r:id="rId11"/>
  </p:notesMasterIdLst>
  <p:sldIdLst>
    <p:sldId id="446" r:id="rId3"/>
    <p:sldId id="934" r:id="rId4"/>
    <p:sldId id="930" r:id="rId5"/>
    <p:sldId id="935" r:id="rId6"/>
    <p:sldId id="936" r:id="rId7"/>
    <p:sldId id="933" r:id="rId8"/>
    <p:sldId id="937" r:id="rId9"/>
    <p:sldId id="932" r:id="rId10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FC06B02-1D47-44C3-89F9-86F416134F67}">
          <p14:sldIdLst>
            <p14:sldId id="446"/>
            <p14:sldId id="934"/>
            <p14:sldId id="930"/>
            <p14:sldId id="935"/>
            <p14:sldId id="936"/>
            <p14:sldId id="933"/>
            <p14:sldId id="937"/>
            <p14:sldId id="932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2" initials="2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FFFF"/>
    <a:srgbClr val="0000FF"/>
    <a:srgbClr val="CCFFCC"/>
    <a:srgbClr val="0033CC"/>
    <a:srgbClr val="0066FF"/>
    <a:srgbClr val="FDFCDF"/>
    <a:srgbClr val="FEF8DE"/>
    <a:srgbClr val="FEECCE"/>
    <a:srgbClr val="CCFFFF"/>
    <a:srgbClr val="93FF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82" autoAdjust="0"/>
    <p:restoredTop sz="94680" autoAdjust="0"/>
  </p:normalViewPr>
  <p:slideViewPr>
    <p:cSldViewPr snapToGrid="0">
      <p:cViewPr>
        <p:scale>
          <a:sx n="70" d="100"/>
          <a:sy n="70" d="100"/>
        </p:scale>
        <p:origin x="-1046" y="-365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71800" cy="499090"/>
          </a:xfrm>
          <a:prstGeom prst="rect">
            <a:avLst/>
          </a:prstGeom>
        </p:spPr>
        <p:txBody>
          <a:bodyPr vert="horz" lIns="91412" tIns="45705" rIns="91412" bIns="45705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3"/>
            <a:ext cx="2971800" cy="499090"/>
          </a:xfrm>
          <a:prstGeom prst="rect">
            <a:avLst/>
          </a:prstGeom>
        </p:spPr>
        <p:txBody>
          <a:bodyPr vert="horz" lIns="91412" tIns="45705" rIns="91412" bIns="45705" rtlCol="0"/>
          <a:lstStyle>
            <a:lvl1pPr algn="r">
              <a:defRPr sz="1200"/>
            </a:lvl1pPr>
          </a:lstStyle>
          <a:p>
            <a:fld id="{521915A8-C99D-4893-A8C0-190D581E0F53}" type="datetimeFigureOut">
              <a:rPr lang="ru-RU" smtClean="0"/>
              <a:pPr/>
              <a:t>25.03.26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47675" y="1244600"/>
            <a:ext cx="5962650" cy="3354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2" tIns="45705" rIns="91412" bIns="45705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87127"/>
            <a:ext cx="5486400" cy="3916740"/>
          </a:xfrm>
          <a:prstGeom prst="rect">
            <a:avLst/>
          </a:prstGeom>
        </p:spPr>
        <p:txBody>
          <a:bodyPr vert="horz" lIns="91412" tIns="45705" rIns="91412" bIns="45705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12" tIns="45705" rIns="91412" bIns="45705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12" tIns="45705" rIns="91412" bIns="45705" rtlCol="0" anchor="b"/>
          <a:lstStyle>
            <a:lvl1pPr algn="r">
              <a:defRPr sz="1200"/>
            </a:lvl1pPr>
          </a:lstStyle>
          <a:p>
            <a:fld id="{86F32956-40AC-4BEA-87D5-5E280E952F7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34726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47675" y="1244600"/>
            <a:ext cx="5962650" cy="33543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BA91AF-48AF-4930-A69F-F47C1A9F62F3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54849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</a:p>
          <a:p>
            <a:r>
              <a:rPr lang="ru-RU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дает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возможность </a:t>
            </a:r>
            <a:r>
              <a:rPr lang="ru-RU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учителю, администратору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оценить общий</a:t>
            </a:r>
            <a:r>
              <a:rPr lang="ru-RU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уровень обученности,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понять, насколько эффективно проходит обучение.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12879-EBC8-4BD6-B197-DA9DDED6C343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53952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</a:p>
          <a:p>
            <a:r>
              <a:rPr lang="ru-RU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дает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возможность </a:t>
            </a:r>
            <a:r>
              <a:rPr lang="ru-RU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учителю, администратору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оценить общий</a:t>
            </a:r>
            <a:r>
              <a:rPr lang="ru-RU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уровень обученности,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понять, насколько эффективно проходит обучение.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12879-EBC8-4BD6-B197-DA9DDED6C343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53952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</a:p>
          <a:p>
            <a:r>
              <a:rPr lang="ru-RU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дает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возможность </a:t>
            </a:r>
            <a:r>
              <a:rPr lang="ru-RU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учителю, администратору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оценить общий</a:t>
            </a:r>
            <a:r>
              <a:rPr lang="ru-RU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уровень обученности,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понять, насколько эффективно проходит обучение.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12879-EBC8-4BD6-B197-DA9DDED6C343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53952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</a:p>
          <a:p>
            <a:r>
              <a:rPr lang="ru-RU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дает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возможность </a:t>
            </a:r>
            <a:r>
              <a:rPr lang="ru-RU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учителю, администратору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оценить общий</a:t>
            </a:r>
            <a:r>
              <a:rPr lang="ru-RU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уровень обученности,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понять, насколько эффективно проходит обучение.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12879-EBC8-4BD6-B197-DA9DDED6C343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53952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</a:p>
          <a:p>
            <a:r>
              <a:rPr lang="ru-RU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дает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возможность </a:t>
            </a:r>
            <a:r>
              <a:rPr lang="ru-RU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учителю, администратору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оценить общий</a:t>
            </a:r>
            <a:r>
              <a:rPr lang="ru-RU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уровень обученности,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понять, насколько эффективно проходит обучение.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12879-EBC8-4BD6-B197-DA9DDED6C343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53952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</a:p>
          <a:p>
            <a:r>
              <a:rPr lang="ru-RU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дает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возможность </a:t>
            </a:r>
            <a:r>
              <a:rPr lang="ru-RU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учителю, администратору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оценить общий</a:t>
            </a:r>
            <a:r>
              <a:rPr lang="ru-RU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уровень обученности,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понять, насколько эффективно проходит обучение.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12879-EBC8-4BD6-B197-DA9DDED6C343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5395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017EC-999F-45BF-A4BE-45B91D9364EB}" type="datetimeFigureOut">
              <a:rPr lang="ru-RU" smtClean="0"/>
              <a:pPr/>
              <a:t>25.03.26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26F19-C838-4F18-98BF-655071AB2A3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6213338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017EC-999F-45BF-A4BE-45B91D9364EB}" type="datetimeFigureOut">
              <a:rPr lang="ru-RU" smtClean="0"/>
              <a:pPr/>
              <a:t>25.03.26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26F19-C838-4F18-98BF-655071AB2A3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9310618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017EC-999F-45BF-A4BE-45B91D9364EB}" type="datetimeFigureOut">
              <a:rPr lang="ru-RU" smtClean="0"/>
              <a:pPr/>
              <a:t>25.03.26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26F19-C838-4F18-98BF-655071AB2A3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1241493"/>
      </p:ext>
    </p:extLst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40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A13D52-A561-4CFF-B6E0-E6A99377E572}" type="datetimeFigureOut">
              <a:rPr lang="en-US"/>
              <a:pPr>
                <a:defRPr/>
              </a:pPr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4BC63D-EF9A-409D-A6E9-CCB0B90ED56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211019"/>
      </p:ext>
    </p:extLst>
  </p:cSld>
  <p:clrMapOvr>
    <a:masterClrMapping/>
  </p:clrMapOvr>
  <p:transition spd="slow"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A5301F-AC8E-4F65-90B0-190E60466303}" type="datetimeFigureOut">
              <a:rPr lang="en-US"/>
              <a:pPr>
                <a:defRPr/>
              </a:pPr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A936D-50D7-4E5E-819E-FE09AD7117B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631593"/>
      </p:ext>
    </p:extLst>
  </p:cSld>
  <p:clrMapOvr>
    <a:masterClrMapping/>
  </p:clrMapOvr>
  <p:transition spd="slow">
    <p:wip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5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CBC5EF-FB92-4666-8D27-91A39B40C7D1}" type="datetimeFigureOut">
              <a:rPr lang="en-US"/>
              <a:pPr>
                <a:defRPr/>
              </a:pPr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5019A5-D4D2-4A48-A57A-0F493CA03A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1801"/>
      </p:ext>
    </p:extLst>
  </p:cSld>
  <p:clrMapOvr>
    <a:masterClrMapping/>
  </p:clrMapOvr>
  <p:transition spd="slow">
    <p:wip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4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4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6C71FA-E85D-4691-A668-4FC4128FF15F}" type="datetimeFigureOut">
              <a:rPr lang="en-US"/>
              <a:pPr>
                <a:defRPr/>
              </a:pPr>
              <a:t>3/25/2026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D9D60-CD5F-4749-8158-334224CB05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483898"/>
      </p:ext>
    </p:extLst>
  </p:cSld>
  <p:clrMapOvr>
    <a:masterClrMapping/>
  </p:clrMapOvr>
  <p:transition spd="slow">
    <p:wip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7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8" y="1535117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8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0BFFE8-E376-4980-89EF-158A3D3D1BC6}" type="datetimeFigureOut">
              <a:rPr lang="en-US"/>
              <a:pPr>
                <a:defRPr/>
              </a:pPr>
              <a:t>3/25/2026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3D49DE-E353-403C-84F9-CB97803D13C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613720"/>
      </p:ext>
    </p:extLst>
  </p:cSld>
  <p:clrMapOvr>
    <a:masterClrMapping/>
  </p:clrMapOvr>
  <p:transition spd="slow">
    <p:wip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62A69-C751-45A7-811A-FE5C2E9DB7CE}" type="datetimeFigureOut">
              <a:rPr lang="en-US"/>
              <a:pPr>
                <a:defRPr/>
              </a:pPr>
              <a:t>3/25/2026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F51595-E9FA-4075-9E3C-B1B7846367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331997"/>
      </p:ext>
    </p:extLst>
  </p:cSld>
  <p:clrMapOvr>
    <a:masterClrMapping/>
  </p:clrMapOvr>
  <p:transition spd="slow">
    <p:wip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A8EBB6-A942-44EA-BF19-46FFC72E9813}" type="datetimeFigureOut">
              <a:rPr lang="en-US"/>
              <a:pPr>
                <a:defRPr/>
              </a:pPr>
              <a:t>3/25/2026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2FB41F-B2B0-49C4-B9FB-AEC7DA2131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71180"/>
      </p:ext>
    </p:extLst>
  </p:cSld>
  <p:clrMapOvr>
    <a:masterClrMapping/>
  </p:clrMapOvr>
  <p:transition spd="slow">
    <p:wip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215734-0EC0-4D2F-A061-E73DC52AF102}" type="datetimeFigureOut">
              <a:rPr lang="en-US"/>
              <a:pPr>
                <a:defRPr/>
              </a:pPr>
              <a:t>3/25/2026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EAE099-F905-4A41-A10B-E311BB20B61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384188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017EC-999F-45BF-A4BE-45B91D9364EB}" type="datetimeFigureOut">
              <a:rPr lang="ru-RU" smtClean="0"/>
              <a:pPr/>
              <a:t>25.03.26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26F19-C838-4F18-98BF-655071AB2A3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9768716"/>
      </p:ext>
    </p:extLst>
  </p:cSld>
  <p:clrMapOvr>
    <a:masterClrMapping/>
  </p:clrMapOvr>
  <p:transition spd="slow">
    <p:wip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14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52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06B28-D225-4EF1-B6AF-8AE0FDB204C9}" type="datetimeFigureOut">
              <a:rPr lang="en-US"/>
              <a:pPr>
                <a:defRPr/>
              </a:pPr>
              <a:t>3/25/2026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23E488-5B20-48B5-9B11-57ECB83A2C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406890"/>
      </p:ext>
    </p:extLst>
  </p:cSld>
  <p:clrMapOvr>
    <a:masterClrMapping/>
  </p:clrMapOvr>
  <p:transition spd="slow">
    <p:wip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FC142B-41EE-4D22-A028-3D15C24358EB}" type="datetimeFigureOut">
              <a:rPr lang="en-US"/>
              <a:pPr>
                <a:defRPr/>
              </a:pPr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F06D03-DD41-4807-B9D9-B19E760FF78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4651939"/>
      </p:ext>
    </p:extLst>
  </p:cSld>
  <p:clrMapOvr>
    <a:masterClrMapping/>
  </p:clrMapOvr>
  <p:transition spd="slow">
    <p:wip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CA14D-3C2D-49EE-B9F9-67FC39169F9C}" type="datetimeFigureOut">
              <a:rPr lang="en-US"/>
              <a:pPr>
                <a:defRPr/>
              </a:pPr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26D85B-B325-4B67-B4A7-37F3FD4240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610675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017EC-999F-45BF-A4BE-45B91D9364EB}" type="datetimeFigureOut">
              <a:rPr lang="ru-RU" smtClean="0"/>
              <a:pPr/>
              <a:t>25.03.26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26F19-C838-4F18-98BF-655071AB2A3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07373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017EC-999F-45BF-A4BE-45B91D9364EB}" type="datetimeFigureOut">
              <a:rPr lang="ru-RU" smtClean="0"/>
              <a:pPr/>
              <a:t>25.03.26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26F19-C838-4F18-98BF-655071AB2A3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1686892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017EC-999F-45BF-A4BE-45B91D9364EB}" type="datetimeFigureOut">
              <a:rPr lang="ru-RU" smtClean="0"/>
              <a:pPr/>
              <a:t>25.03.26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26F19-C838-4F18-98BF-655071AB2A3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7356783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017EC-999F-45BF-A4BE-45B91D9364EB}" type="datetimeFigureOut">
              <a:rPr lang="ru-RU" smtClean="0"/>
              <a:pPr/>
              <a:t>25.03.26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26F19-C838-4F18-98BF-655071AB2A3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8068252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017EC-999F-45BF-A4BE-45B91D9364EB}" type="datetimeFigureOut">
              <a:rPr lang="ru-RU" smtClean="0"/>
              <a:pPr/>
              <a:t>25.03.26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26F19-C838-4F18-98BF-655071AB2A3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0197475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017EC-999F-45BF-A4BE-45B91D9364EB}" type="datetimeFigureOut">
              <a:rPr lang="ru-RU" smtClean="0"/>
              <a:pPr/>
              <a:t>25.03.26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26F19-C838-4F18-98BF-655071AB2A3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0200920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017EC-999F-45BF-A4BE-45B91D9364EB}" type="datetimeFigureOut">
              <a:rPr lang="ru-RU" smtClean="0"/>
              <a:pPr/>
              <a:t>25.03.26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26F19-C838-4F18-98BF-655071AB2A3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0150337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9000">
              <a:srgbClr val="0000FF"/>
            </a:gs>
            <a:gs pos="97000">
              <a:srgbClr val="00B0F0"/>
            </a:gs>
            <a:gs pos="92000">
              <a:schemeClr val="bg1"/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6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0017EC-999F-45BF-A4BE-45B91D9364EB}" type="datetimeFigureOut">
              <a:rPr lang="ru-RU" smtClean="0"/>
              <a:pPr/>
              <a:t>25.03.26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6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6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26F19-C838-4F18-98BF-655071AB2A3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1501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99000">
              <a:srgbClr val="0000FF"/>
            </a:gs>
            <a:gs pos="97000">
              <a:srgbClr val="00B0F0"/>
            </a:gs>
            <a:gs pos="92000">
              <a:schemeClr val="bg1"/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5167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4"/>
            <a:ext cx="109728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65"/>
            <a:ext cx="2844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latinLnBrk="1" hangingPunct="1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EAE002D-94D2-4619-ADD3-AF12199BCE73}" type="datetimeFigureOut">
              <a:rPr lang="en-US"/>
              <a:pPr>
                <a:defRPr/>
              </a:pPr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65"/>
            <a:ext cx="3860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latinLnBrk="1" hangingPunct="1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65"/>
            <a:ext cx="2844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latinLnBrk="1" hangingPunct="1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91A5964-A5BC-47A3-B683-19D5DCFB7A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947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wipe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  <a:ea typeface="맑은 고딕" panose="020B0503020000020004" pitchFamily="34" charset="-127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  <a:ea typeface="맑은 고딕" panose="020B0503020000020004" pitchFamily="34" charset="-127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  <a:ea typeface="맑은 고딕" panose="020B0503020000020004" pitchFamily="34" charset="-127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  <a:ea typeface="맑은 고딕" panose="020B0503020000020004" pitchFamily="34" charset="-127"/>
        </a:defRPr>
      </a:lvl5pPr>
      <a:lvl6pPr marL="609585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  <a:ea typeface="맑은 고딕" panose="020B0503020000020004" pitchFamily="34" charset="-127"/>
        </a:defRPr>
      </a:lvl6pPr>
      <a:lvl7pPr marL="1219170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  <a:ea typeface="맑은 고딕" panose="020B0503020000020004" pitchFamily="34" charset="-127"/>
        </a:defRPr>
      </a:lvl7pPr>
      <a:lvl8pPr marL="1828754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  <a:ea typeface="맑은 고딕" panose="020B0503020000020004" pitchFamily="34" charset="-127"/>
        </a:defRPr>
      </a:lvl8pPr>
      <a:lvl9pPr marL="2438339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  <a:ea typeface="맑은 고딕" panose="020B0503020000020004" pitchFamily="34" charset="-127"/>
        </a:defRPr>
      </a:lvl9pPr>
    </p:titleStyle>
    <p:bodyStyle>
      <a:lvl1pPr marL="457189" indent="-457189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576821" y="5958103"/>
            <a:ext cx="15104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Март. 2026 г.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V="1">
            <a:off x="5180160" y="6468168"/>
            <a:ext cx="2348188" cy="10538"/>
          </a:xfrm>
          <a:prstGeom prst="line">
            <a:avLst/>
          </a:prstGeom>
          <a:ln w="762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415636" y="1266730"/>
            <a:ext cx="11216082" cy="15805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1631893" y="240885"/>
            <a:ext cx="9096375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/>
              <a:t>Государственное  </a:t>
            </a:r>
            <a:r>
              <a:rPr lang="ru-RU" sz="2000" b="1" dirty="0"/>
              <a:t>бюджетное общеобразовательное </a:t>
            </a:r>
            <a:r>
              <a:rPr lang="ru-RU" sz="2000" b="1" dirty="0" smtClean="0"/>
              <a:t>учреждение</a:t>
            </a:r>
          </a:p>
          <a:p>
            <a:pPr algn="ctr"/>
            <a:r>
              <a:rPr lang="ru-RU" sz="2000" b="1" dirty="0" smtClean="0"/>
              <a:t> </a:t>
            </a:r>
            <a:r>
              <a:rPr lang="ru-RU" sz="2000" b="1" dirty="0"/>
              <a:t>Самарской области </a:t>
            </a:r>
            <a:r>
              <a:rPr lang="ru-RU" sz="2000" b="1" dirty="0" smtClean="0"/>
              <a:t> средняя </a:t>
            </a:r>
            <a:r>
              <a:rPr lang="ru-RU" sz="2000" b="1" dirty="0"/>
              <a:t>общеобразовательная школа с. Надеждино </a:t>
            </a:r>
          </a:p>
          <a:p>
            <a:pPr algn="ctr"/>
            <a:r>
              <a:rPr lang="ru-RU" sz="2000" b="1" dirty="0"/>
              <a:t>муниципального района </a:t>
            </a:r>
            <a:r>
              <a:rPr lang="ru-RU" sz="2000" b="1" dirty="0" err="1"/>
              <a:t>Кошкинский</a:t>
            </a:r>
            <a:r>
              <a:rPr lang="ru-RU" sz="2000" b="1" dirty="0"/>
              <a:t> Самарской области</a:t>
            </a:r>
          </a:p>
          <a:p>
            <a:pPr algn="ctr"/>
            <a:endParaRPr lang="ru-RU" sz="800" b="1" dirty="0" smtClean="0"/>
          </a:p>
        </p:txBody>
      </p:sp>
      <p:sp>
        <p:nvSpPr>
          <p:cNvPr id="16" name="Прямоугольник 15"/>
          <p:cNvSpPr/>
          <p:nvPr/>
        </p:nvSpPr>
        <p:spPr>
          <a:xfrm>
            <a:off x="2405660" y="1871319"/>
            <a:ext cx="7368363" cy="378565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6000" b="1" cap="none" spc="0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Приготовление </a:t>
            </a:r>
          </a:p>
          <a:p>
            <a:pPr algn="ctr"/>
            <a:r>
              <a:rPr lang="ru-RU" sz="6000" b="1" dirty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</a:t>
            </a:r>
            <a:r>
              <a:rPr lang="ru-RU" sz="6000" b="1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орячего </a:t>
            </a:r>
            <a:r>
              <a:rPr lang="ru-RU" sz="6000" b="1" cap="none" spc="0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завтрака </a:t>
            </a:r>
          </a:p>
          <a:p>
            <a:pPr algn="ctr"/>
            <a:r>
              <a:rPr lang="ru-RU" sz="6000" b="1" cap="none" spc="0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 школьной столовой</a:t>
            </a:r>
          </a:p>
          <a:p>
            <a:pPr algn="ctr"/>
            <a:r>
              <a:rPr lang="ru-RU" sz="6000" b="1" dirty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ru-RU" sz="4400" b="1" dirty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ГБОУ СОШ с. </a:t>
            </a:r>
            <a:r>
              <a:rPr lang="ru-RU" sz="4400" b="1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Надеждино</a:t>
            </a:r>
            <a:endParaRPr lang="ru-RU" sz="4400" b="1" cap="none" spc="0" dirty="0">
              <a:ln w="11430"/>
              <a:solidFill>
                <a:srgbClr val="0000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88797957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5541" y="1526948"/>
            <a:ext cx="4735288" cy="4351338"/>
          </a:xfrm>
          <a:solidFill>
            <a:srgbClr val="D9FF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r>
              <a:rPr lang="ru-RU" sz="4000" dirty="0" smtClean="0"/>
              <a:t>Жаркое из курицы</a:t>
            </a:r>
          </a:p>
          <a:p>
            <a:r>
              <a:rPr lang="ru-RU" sz="4000" dirty="0" smtClean="0"/>
              <a:t>Салат из квашеной капусты</a:t>
            </a:r>
          </a:p>
          <a:p>
            <a:r>
              <a:rPr lang="ru-RU" sz="4000" dirty="0" smtClean="0"/>
              <a:t>Кисель</a:t>
            </a:r>
          </a:p>
          <a:p>
            <a:r>
              <a:rPr lang="ru-RU" sz="4000" dirty="0" smtClean="0"/>
              <a:t>Хлеб пшеничный</a:t>
            </a:r>
            <a:endParaRPr lang="ru-RU" sz="4000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65370" y="1639586"/>
            <a:ext cx="5495245" cy="42278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737735" y="332992"/>
            <a:ext cx="206338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Меню</a:t>
            </a:r>
            <a:endParaRPr lang="ru-RU" sz="5400" b="1" cap="none" spc="50" dirty="0">
              <a:ln w="11430"/>
              <a:solidFill>
                <a:srgbClr val="7030A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237459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83092" y="365649"/>
            <a:ext cx="111564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Технология приготовления жаркого</a:t>
            </a:r>
            <a:endParaRPr lang="ru-RU" sz="5400" b="1" cap="none" spc="50" dirty="0">
              <a:ln w="11430"/>
              <a:solidFill>
                <a:srgbClr val="7030A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7" name="Рисунок 6" descr="C:\Users\ПК\Documents\столовая школьная\IMG_20260325_082239.jp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32114" y="1288979"/>
            <a:ext cx="4539343" cy="3395797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Рисунок 8" descr="C:\Users\ПК\Documents\столовая школьная\IMG_20260325_082325.jpg"/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92687" y="1288979"/>
            <a:ext cx="4180114" cy="339579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2166257" y="4909457"/>
            <a:ext cx="8403773" cy="1569660"/>
          </a:xfrm>
          <a:prstGeom prst="rect">
            <a:avLst/>
          </a:prstGeom>
          <a:solidFill>
            <a:srgbClr val="D9FF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sz="3200" dirty="0" smtClean="0"/>
              <a:t>Разделываем тушку курицы,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3200" dirty="0" smtClean="0"/>
              <a:t>Чистим картофель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3200" dirty="0"/>
              <a:t> </a:t>
            </a:r>
            <a:r>
              <a:rPr lang="ru-RU" sz="3200" dirty="0" smtClean="0"/>
              <a:t>чистим лук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9307843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83092" y="365649"/>
            <a:ext cx="111564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Технология приготовления жаркого</a:t>
            </a:r>
            <a:endParaRPr lang="ru-RU" sz="5400" b="1" cap="none" spc="50" dirty="0">
              <a:ln w="11430"/>
              <a:solidFill>
                <a:srgbClr val="7030A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5" name="Рисунок 4" descr="C:\Users\ПК\Documents\столовая школьная\IMG_20260325_082419.jp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0719" y="1232960"/>
            <a:ext cx="4407081" cy="347306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 descr="https://sun9-58.userapi.com/s/v1/ig2/jbwGN0-JoS7zAEiMnjsuDN8JGhsxpVsyvkN2kTHdB2QPmRk29Rads1kN9qW54B0zyaMYPmEeZq2s4q66aA59-fZU.jpg?quality=95&amp;as=32x24,48x36,72x54,108x81,160x120,240x180,360x270,480x360,540x405,640x480,720x540,1080x810,1280x960,1440x1080,2560x1920&amp;from=bu&amp;cs=1280x0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12393" y="1288979"/>
            <a:ext cx="4556054" cy="3417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715317" y="4909457"/>
            <a:ext cx="8343118" cy="1493358"/>
          </a:xfrm>
          <a:prstGeom prst="rect">
            <a:avLst/>
          </a:prstGeom>
          <a:solidFill>
            <a:srgbClr val="D9FF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3200" dirty="0" smtClean="0"/>
              <a:t>Отдельно обжариваем овощи до готовности,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3200" dirty="0" smtClean="0"/>
              <a:t>Обжариваем мясо курицы до готовности,</a:t>
            </a:r>
          </a:p>
        </p:txBody>
      </p:sp>
    </p:spTree>
    <p:extLst>
      <p:ext uri="{BB962C8B-B14F-4D97-AF65-F5344CB8AC3E}">
        <p14:creationId xmlns:p14="http://schemas.microsoft.com/office/powerpoint/2010/main" val="376454015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83091" y="365649"/>
            <a:ext cx="111564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Технология приготовления жаркого</a:t>
            </a:r>
            <a:endParaRPr lang="ru-RU" sz="5400" b="1" cap="none" spc="50" dirty="0">
              <a:ln w="11430"/>
              <a:solidFill>
                <a:srgbClr val="7030A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5122" name="Picture 2" descr="https://sun9-27.userapi.com/s/v1/ig2/ejUEUDa97vLHAYYh0xGqKHb05aDu8_5PujGRF0xhLLrLCi5JepnPOJ5W-doEblPxNKS_y34KWU2UZAWqgGjpIu0f.jpg?quality=95&amp;as=32x24,48x36,72x54,108x81,160x120,240x180,360x270,480x360,540x405,640x480,720x540,1080x810,1280x960,1440x1080,2560x1920&amp;from=bu&amp;cs=1280x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70708" y="1416844"/>
            <a:ext cx="4354436" cy="3265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s://sun9-50.userapi.com/s/v1/ig2/wPbX7Aw4K6rdsYBDEAGto5geDE1ooubwf71T76WLIRvINLncF5WPluRxsumzqve4I1hc_bFfnHTD_Xf8nlHo_xKG.jpg?quality=95&amp;as=32x24,48x36,72x54,108x81,160x120,240x180,360x270,480x360,540x405,640x480,720x540,1080x810,1280x960,1440x1080,2560x1920&amp;from=bu&amp;cs=1280x0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98282" y="1416844"/>
            <a:ext cx="4305148" cy="3228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366964" y="4782455"/>
            <a:ext cx="9948236" cy="1772793"/>
          </a:xfrm>
          <a:prstGeom prst="rect">
            <a:avLst/>
          </a:prstGeom>
          <a:solidFill>
            <a:srgbClr val="CCFFCC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rtlCol="0">
            <a:spAutoFit/>
          </a:bodyPr>
          <a:lstStyle/>
          <a:p>
            <a:pPr marL="285750" indent="-285750">
              <a:lnSpc>
                <a:spcPct val="130000"/>
              </a:lnSpc>
              <a:buFont typeface="Arial" pitchFamily="34" charset="0"/>
              <a:buChar char="•"/>
            </a:pPr>
            <a:r>
              <a:rPr lang="ru-RU" sz="2800" dirty="0" smtClean="0"/>
              <a:t>Слоями закладываем мясо, пожаренные овощи и картофель ,</a:t>
            </a:r>
          </a:p>
          <a:p>
            <a:pPr marL="285750" indent="-285750">
              <a:lnSpc>
                <a:spcPct val="130000"/>
              </a:lnSpc>
              <a:buFont typeface="Arial" pitchFamily="34" charset="0"/>
              <a:buChar char="•"/>
            </a:pPr>
            <a:r>
              <a:rPr lang="ru-RU" sz="2800" dirty="0" smtClean="0"/>
              <a:t>Заливаем водой, добавляем соль и лавровый лист,</a:t>
            </a:r>
          </a:p>
          <a:p>
            <a:pPr marL="285750" indent="-285750">
              <a:lnSpc>
                <a:spcPct val="130000"/>
              </a:lnSpc>
              <a:buFont typeface="Arial" pitchFamily="34" charset="0"/>
              <a:buChar char="•"/>
            </a:pPr>
            <a:r>
              <a:rPr lang="ru-RU" sz="2800" dirty="0"/>
              <a:t> Т</a:t>
            </a:r>
            <a:r>
              <a:rPr lang="ru-RU" sz="2800" dirty="0" smtClean="0"/>
              <a:t>ушим в течении 45 минут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471092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18957" y="365649"/>
            <a:ext cx="1068472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Технология приготовления киселя</a:t>
            </a:r>
            <a:endParaRPr lang="ru-RU" sz="5400" b="1" cap="none" spc="50" dirty="0">
              <a:ln w="11430"/>
              <a:solidFill>
                <a:srgbClr val="7030A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7174" name="Picture 6" descr="Picture background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8957" y="1755233"/>
            <a:ext cx="3054332" cy="3847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049487" y="1420407"/>
            <a:ext cx="7021285" cy="4850559"/>
          </a:xfrm>
          <a:prstGeom prst="rect">
            <a:avLst/>
          </a:prstGeom>
          <a:solidFill>
            <a:srgbClr val="CCFFCC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30000"/>
              </a:lnSpc>
              <a:buFont typeface="Arial" pitchFamily="34" charset="0"/>
              <a:buChar char="•"/>
            </a:pPr>
            <a:r>
              <a:rPr lang="ru-RU" sz="3200" dirty="0" smtClean="0"/>
              <a:t>Кисель смешиваем с сахаром, добавляем воду</a:t>
            </a:r>
          </a:p>
          <a:p>
            <a:pPr marL="285750" indent="-285750">
              <a:lnSpc>
                <a:spcPct val="130000"/>
              </a:lnSpc>
              <a:buFont typeface="Arial" pitchFamily="34" charset="0"/>
              <a:buChar char="•"/>
            </a:pPr>
            <a:r>
              <a:rPr lang="ru-RU" sz="3200" dirty="0" smtClean="0"/>
              <a:t>Размешиваем до однородной массы,</a:t>
            </a:r>
          </a:p>
          <a:p>
            <a:pPr marL="285750" indent="-285750">
              <a:lnSpc>
                <a:spcPct val="130000"/>
              </a:lnSpc>
              <a:buFont typeface="Arial" pitchFamily="34" charset="0"/>
              <a:buChar char="•"/>
            </a:pPr>
            <a:r>
              <a:rPr lang="ru-RU" sz="3200" dirty="0" smtClean="0"/>
              <a:t>В кипящую воду добавляем смесь, перемешиваем и кипятим 5 минут </a:t>
            </a:r>
          </a:p>
          <a:p>
            <a:pPr marL="285750" indent="-285750">
              <a:lnSpc>
                <a:spcPct val="130000"/>
              </a:lnSpc>
              <a:buFont typeface="Arial" pitchFamily="34" charset="0"/>
              <a:buChar char="•"/>
            </a:pPr>
            <a:r>
              <a:rPr lang="ru-RU" sz="3200" dirty="0" smtClean="0"/>
              <a:t>Кисель остужаем до 45</a:t>
            </a:r>
            <a:r>
              <a:rPr lang="ru-RU" sz="3200" dirty="0" smtClean="0">
                <a:sym typeface="Symbol"/>
              </a:rPr>
              <a:t> и добавляем лимонную кислоту</a:t>
            </a:r>
            <a:endParaRPr lang="ru-RU" sz="3200" dirty="0" smtClean="0"/>
          </a:p>
          <a:p>
            <a:pPr marL="285750" indent="-285750">
              <a:buFont typeface="Arial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18299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77885" y="365649"/>
            <a:ext cx="105668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Технология приготовления салата</a:t>
            </a:r>
            <a:endParaRPr lang="ru-RU" sz="5400" b="1" cap="none" spc="50" dirty="0">
              <a:ln w="11430"/>
              <a:solidFill>
                <a:srgbClr val="7030A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0242" name="Picture 2" descr="Picture background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77884" y="1500271"/>
            <a:ext cx="3922715" cy="3922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366658" y="1748525"/>
            <a:ext cx="6078094" cy="3933384"/>
          </a:xfrm>
          <a:prstGeom prst="rect">
            <a:avLst/>
          </a:prstGeom>
          <a:solidFill>
            <a:srgbClr val="D9FF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30000"/>
              </a:lnSpc>
              <a:buFont typeface="Arial" pitchFamily="34" charset="0"/>
              <a:buChar char="•"/>
            </a:pPr>
            <a:r>
              <a:rPr lang="ru-RU" sz="3200" dirty="0" smtClean="0"/>
              <a:t>В квашеную капусту добавляем шинкованный лук,  сахар и подсолнечное масло,</a:t>
            </a:r>
          </a:p>
          <a:p>
            <a:pPr marL="457200" indent="-457200">
              <a:lnSpc>
                <a:spcPct val="130000"/>
              </a:lnSpc>
              <a:buFont typeface="Arial" pitchFamily="34" charset="0"/>
              <a:buChar char="•"/>
            </a:pPr>
            <a:r>
              <a:rPr lang="ru-RU" sz="3200" dirty="0" smtClean="0"/>
              <a:t>Даем салату настояться 30 минут.</a:t>
            </a:r>
          </a:p>
          <a:p>
            <a:pPr marL="457200" indent="-457200">
              <a:lnSpc>
                <a:spcPct val="130000"/>
              </a:lnSpc>
              <a:buFont typeface="Arial" pitchFamily="34" charset="0"/>
              <a:buChar char="•"/>
            </a:pPr>
            <a:r>
              <a:rPr lang="ru-RU" sz="3200" dirty="0">
                <a:solidFill>
                  <a:srgbClr val="0000FF"/>
                </a:solidFill>
              </a:rPr>
              <a:t> </a:t>
            </a:r>
            <a:r>
              <a:rPr lang="ru-RU" sz="3200" dirty="0" smtClean="0">
                <a:solidFill>
                  <a:srgbClr val="0000FF"/>
                </a:solidFill>
              </a:rPr>
              <a:t>      Наш салат готов!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502599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86094" y="304697"/>
            <a:ext cx="65504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Приятного аппетита!</a:t>
            </a:r>
            <a:endParaRPr lang="ru-RU" sz="5400" b="1" cap="none" spc="50" dirty="0">
              <a:ln w="11430"/>
              <a:solidFill>
                <a:srgbClr val="7030A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5" name="Рисунок 4" descr="C:\Users\ПК\Documents\столовая школьная\IMG_20260325_095901.jpg"/>
          <p:cNvPicPr/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47250" y="1212677"/>
            <a:ext cx="3295404" cy="372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Рисунок 3" descr="C:\Users\ПК\Documents\столовая школьная\IMG_20260325_095836.jpg"/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50771" y="2170992"/>
            <a:ext cx="4397828" cy="3141236"/>
          </a:xfrm>
          <a:prstGeom prst="rect">
            <a:avLst/>
          </a:prstGeom>
          <a:noFill/>
          <a:ln>
            <a:noFill/>
          </a:ln>
        </p:spPr>
      </p:pic>
      <p:pic>
        <p:nvPicPr>
          <p:cNvPr id="4098" name="Picture 2" descr="https://sun9-15.userapi.com/s/v1/ig2/OyGodIUny3sUk30jTana7e4PdJhpJ0bilejYzZRaQdsnGdPnx8jWOw949Yy4mj0gb0MlqBbzNSDXkkOKhwmWP8GR.jpg?quality=95&amp;as=32x24,48x36,72x54,108x81,160x120,240x180,360x270,480x360,540x405,640x480,720x540,1080x810,1280x960,1440x1080,2560x1920&amp;from=bu&amp;cs=1280x0"/>
          <p:cNvPicPr>
            <a:picLocks noChangeAspect="1" noChangeArrowheads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500257" y="2804911"/>
            <a:ext cx="4307778" cy="3787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198028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19486</TotalTime>
  <Words>183</Words>
  <Application>Microsoft Office PowerPoint</Application>
  <PresentationFormat>Произвольный</PresentationFormat>
  <Paragraphs>53</Paragraphs>
  <Slides>8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Тема Office</vt:lpstr>
      <vt:lpstr>Custom Design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ПК</cp:lastModifiedBy>
  <cp:revision>1953</cp:revision>
  <cp:lastPrinted>2023-11-14T12:05:58Z</cp:lastPrinted>
  <dcterms:created xsi:type="dcterms:W3CDTF">2019-10-23T13:17:24Z</dcterms:created>
  <dcterms:modified xsi:type="dcterms:W3CDTF">2026-03-25T18:56:12Z</dcterms:modified>
</cp:coreProperties>
</file>